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60" r:id="rId3"/>
    <p:sldId id="278" r:id="rId4"/>
    <p:sldId id="279" r:id="rId5"/>
    <p:sldId id="280" r:id="rId6"/>
    <p:sldId id="281" r:id="rId7"/>
    <p:sldId id="273" r:id="rId8"/>
    <p:sldId id="282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387A-7C03-43F8-929C-403533853A2C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20E7-9874-4F6E-B3B9-6B0E2C1DC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639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387A-7C03-43F8-929C-403533853A2C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20E7-9874-4F6E-B3B9-6B0E2C1DC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15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387A-7C03-43F8-929C-403533853A2C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20E7-9874-4F6E-B3B9-6B0E2C1DC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93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387A-7C03-43F8-929C-403533853A2C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20E7-9874-4F6E-B3B9-6B0E2C1DC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527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387A-7C03-43F8-929C-403533853A2C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20E7-9874-4F6E-B3B9-6B0E2C1DC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5959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387A-7C03-43F8-929C-403533853A2C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20E7-9874-4F6E-B3B9-6B0E2C1DC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96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387A-7C03-43F8-929C-403533853A2C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20E7-9874-4F6E-B3B9-6B0E2C1DC6ED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700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387A-7C03-43F8-929C-403533853A2C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20E7-9874-4F6E-B3B9-6B0E2C1DC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59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387A-7C03-43F8-929C-403533853A2C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20E7-9874-4F6E-B3B9-6B0E2C1DC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54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1387A-7C03-43F8-929C-403533853A2C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20E7-9874-4F6E-B3B9-6B0E2C1DC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544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6858000"/>
          </a:xfrm>
          <a:solidFill>
            <a:schemeClr val="bg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D361387A-7C03-43F8-929C-403533853A2C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20E7-9874-4F6E-B3B9-6B0E2C1DC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86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6045" y="964692"/>
            <a:ext cx="5937755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61387A-7C03-43F8-929C-403533853A2C}" type="datetimeFigureOut">
              <a:rPr lang="en-GB" smtClean="0"/>
              <a:t>30/11/2017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65520E7-9874-4F6E-B3B9-6B0E2C1DC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4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local Model for working at scale.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Mike Pyrah</a:t>
            </a:r>
          </a:p>
          <a:p>
            <a:pPr marL="0" indent="0">
              <a:buNone/>
            </a:pPr>
            <a:r>
              <a:rPr lang="en-GB" sz="2800" dirty="0"/>
              <a:t>NSGPF – Management Support</a:t>
            </a:r>
          </a:p>
          <a:p>
            <a:pPr marL="0" indent="0">
              <a:buNone/>
            </a:pP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112" y="5018757"/>
            <a:ext cx="1778888" cy="183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225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Developing a local model.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Recognising Different Objectives</a:t>
            </a:r>
          </a:p>
          <a:p>
            <a:pPr lvl="1"/>
            <a:r>
              <a:rPr lang="en-GB" dirty="0"/>
              <a:t>Sustainability</a:t>
            </a:r>
          </a:p>
          <a:p>
            <a:pPr lvl="2"/>
            <a:r>
              <a:rPr lang="en-GB" dirty="0"/>
              <a:t>Workforce / New Ways of Working</a:t>
            </a:r>
          </a:p>
          <a:p>
            <a:pPr lvl="2"/>
            <a:r>
              <a:rPr lang="en-GB" dirty="0"/>
              <a:t>Reduced Costs</a:t>
            </a:r>
          </a:p>
          <a:p>
            <a:pPr lvl="2"/>
            <a:r>
              <a:rPr lang="en-GB" dirty="0"/>
              <a:t>Increased Income</a:t>
            </a:r>
          </a:p>
          <a:p>
            <a:pPr lvl="1"/>
            <a:r>
              <a:rPr lang="en-GB" dirty="0"/>
              <a:t>Improving Services</a:t>
            </a:r>
          </a:p>
          <a:p>
            <a:pPr lvl="1"/>
            <a:r>
              <a:rPr lang="en-GB" dirty="0"/>
              <a:t>Maintaining Independence / Maintaining Contracts.</a:t>
            </a:r>
          </a:p>
          <a:p>
            <a:pPr lvl="1"/>
            <a:r>
              <a:rPr lang="en-GB" dirty="0"/>
              <a:t>Building on NSGPF / Locality Hubs etc.</a:t>
            </a:r>
          </a:p>
          <a:p>
            <a:pPr lvl="1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112" y="5018757"/>
            <a:ext cx="1778888" cy="183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584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Developing a local model.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Recognising Different Footprints for Different Functions and Services (and Different Funding Streams)</a:t>
            </a:r>
          </a:p>
          <a:p>
            <a:pPr lvl="1"/>
            <a:r>
              <a:rPr lang="en-GB" dirty="0"/>
              <a:t>Practice</a:t>
            </a:r>
          </a:p>
          <a:p>
            <a:pPr lvl="1"/>
            <a:r>
              <a:rPr lang="en-GB" dirty="0"/>
              <a:t>Locality</a:t>
            </a:r>
          </a:p>
          <a:p>
            <a:pPr lvl="1"/>
            <a:r>
              <a:rPr lang="en-GB" dirty="0"/>
              <a:t>Federation</a:t>
            </a:r>
          </a:p>
          <a:p>
            <a:r>
              <a:rPr lang="en-GB" dirty="0"/>
              <a:t>A Voluntary Model</a:t>
            </a:r>
          </a:p>
          <a:p>
            <a:r>
              <a:rPr lang="en-GB" b="1" dirty="0"/>
              <a:t>Recognition that the Practice as we know it may not be Sustainable.</a:t>
            </a:r>
          </a:p>
          <a:p>
            <a:pPr lvl="1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112" y="5018757"/>
            <a:ext cx="1778888" cy="183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088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Services Model </a:t>
            </a:r>
            <a:br>
              <a:rPr lang="en-GB" dirty="0"/>
            </a:br>
            <a:r>
              <a:rPr lang="en-GB" sz="1800" dirty="0"/>
              <a:t>40+Options</a:t>
            </a:r>
            <a:r>
              <a:rPr lang="en-GB" dirty="0"/>
              <a:t>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Extended hours – (£6)</a:t>
            </a:r>
          </a:p>
          <a:p>
            <a:r>
              <a:rPr lang="en-GB" dirty="0"/>
              <a:t>Repeats POD</a:t>
            </a:r>
          </a:p>
          <a:p>
            <a:r>
              <a:rPr lang="en-GB" dirty="0"/>
              <a:t>Ultrasound</a:t>
            </a:r>
          </a:p>
          <a:p>
            <a:r>
              <a:rPr lang="en-GB" dirty="0"/>
              <a:t>Ear Micro-Suction Service</a:t>
            </a:r>
          </a:p>
          <a:p>
            <a:r>
              <a:rPr lang="en-GB" dirty="0"/>
              <a:t>Overspill Access</a:t>
            </a:r>
          </a:p>
          <a:p>
            <a:r>
              <a:rPr lang="en-GB" dirty="0"/>
              <a:t>On the Day Appointments</a:t>
            </a:r>
          </a:p>
          <a:p>
            <a:r>
              <a:rPr lang="en-GB" dirty="0"/>
              <a:t>Community Services</a:t>
            </a:r>
          </a:p>
          <a:p>
            <a:r>
              <a:rPr lang="en-GB" dirty="0"/>
              <a:t>Tele-Health</a:t>
            </a:r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Under 5’s Clinics</a:t>
            </a:r>
          </a:p>
          <a:p>
            <a:r>
              <a:rPr lang="en-GB" dirty="0"/>
              <a:t>Frailty Services</a:t>
            </a:r>
          </a:p>
          <a:p>
            <a:r>
              <a:rPr lang="en-GB" dirty="0"/>
              <a:t>Primary Care DVT</a:t>
            </a:r>
          </a:p>
          <a:p>
            <a:r>
              <a:rPr lang="en-GB" dirty="0"/>
              <a:t>Direct Access Physio</a:t>
            </a:r>
          </a:p>
          <a:p>
            <a:r>
              <a:rPr lang="en-GB" dirty="0"/>
              <a:t>Consultant Out-Patient clinics</a:t>
            </a:r>
          </a:p>
          <a:p>
            <a:r>
              <a:rPr lang="en-GB" dirty="0"/>
              <a:t>Care Home support</a:t>
            </a:r>
          </a:p>
          <a:p>
            <a:r>
              <a:rPr lang="en-GB" dirty="0"/>
              <a:t>Social Prescribing</a:t>
            </a:r>
          </a:p>
          <a:p>
            <a:r>
              <a:rPr lang="en-GB" dirty="0"/>
              <a:t>Peer to Peer Support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112" y="5018757"/>
            <a:ext cx="1778888" cy="183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182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Functions Model </a:t>
            </a:r>
            <a:br>
              <a:rPr lang="en-GB" dirty="0"/>
            </a:br>
            <a:r>
              <a:rPr lang="en-GB" sz="1800" dirty="0"/>
              <a:t>30+ Options</a:t>
            </a:r>
            <a:r>
              <a:rPr lang="en-GB" dirty="0"/>
              <a:t>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H.R. (</a:t>
            </a:r>
            <a:r>
              <a:rPr lang="en-GB" dirty="0" err="1"/>
              <a:t>Incl</a:t>
            </a:r>
            <a:r>
              <a:rPr lang="en-GB" dirty="0"/>
              <a:t> Payroll)</a:t>
            </a:r>
          </a:p>
          <a:p>
            <a:r>
              <a:rPr lang="en-GB" dirty="0"/>
              <a:t>Accountancy (</a:t>
            </a:r>
            <a:r>
              <a:rPr lang="en-GB" dirty="0" err="1"/>
              <a:t>incl</a:t>
            </a:r>
            <a:r>
              <a:rPr lang="en-GB" dirty="0"/>
              <a:t> Management Accounts).</a:t>
            </a:r>
          </a:p>
          <a:p>
            <a:r>
              <a:rPr lang="en-GB" dirty="0"/>
              <a:t>Training and Development</a:t>
            </a:r>
          </a:p>
          <a:p>
            <a:r>
              <a:rPr lang="en-GB" dirty="0"/>
              <a:t>Advocacy / Complaints Management</a:t>
            </a:r>
          </a:p>
          <a:p>
            <a:r>
              <a:rPr lang="en-GB" dirty="0"/>
              <a:t>Bidding Function</a:t>
            </a:r>
          </a:p>
          <a:p>
            <a:r>
              <a:rPr lang="en-GB" dirty="0"/>
              <a:t>Syndicated Websites</a:t>
            </a:r>
          </a:p>
          <a:p>
            <a:r>
              <a:rPr lang="en-GB" dirty="0"/>
              <a:t>Social Media</a:t>
            </a:r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Procurement</a:t>
            </a:r>
          </a:p>
          <a:p>
            <a:r>
              <a:rPr lang="en-GB" dirty="0"/>
              <a:t>Indemnity</a:t>
            </a:r>
          </a:p>
          <a:p>
            <a:r>
              <a:rPr lang="en-GB" dirty="0"/>
              <a:t>Coding / Notes Summarising</a:t>
            </a:r>
          </a:p>
          <a:p>
            <a:r>
              <a:rPr lang="en-GB" dirty="0"/>
              <a:t>IT support (EMIS etc)</a:t>
            </a:r>
          </a:p>
          <a:p>
            <a:r>
              <a:rPr lang="en-GB" dirty="0"/>
              <a:t>Secretarial Hub</a:t>
            </a:r>
          </a:p>
          <a:p>
            <a:r>
              <a:rPr lang="en-GB" dirty="0"/>
              <a:t>Benchmarking</a:t>
            </a:r>
          </a:p>
          <a:p>
            <a:r>
              <a:rPr lang="en-GB" dirty="0"/>
              <a:t>Management </a:t>
            </a:r>
          </a:p>
          <a:p>
            <a:pPr marL="0" indent="0">
              <a:buNone/>
            </a:pPr>
            <a:r>
              <a:rPr lang="en-GB" dirty="0"/>
              <a:t>    Development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112" y="5018757"/>
            <a:ext cx="1778888" cy="183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6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Workforce Model </a:t>
            </a:r>
            <a:br>
              <a:rPr lang="en-GB" dirty="0"/>
            </a:br>
            <a:r>
              <a:rPr lang="en-GB" sz="1800" dirty="0"/>
              <a:t>20+ Options</a:t>
            </a:r>
            <a:r>
              <a:rPr lang="en-GB" dirty="0"/>
              <a:t>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Shared functions and Services</a:t>
            </a:r>
          </a:p>
          <a:p>
            <a:pPr lvl="1"/>
            <a:r>
              <a:rPr lang="en-GB" dirty="0"/>
              <a:t>Secretarial</a:t>
            </a:r>
          </a:p>
          <a:p>
            <a:pPr lvl="1"/>
            <a:r>
              <a:rPr lang="en-GB" dirty="0"/>
              <a:t>Coding etc</a:t>
            </a:r>
          </a:p>
          <a:p>
            <a:r>
              <a:rPr lang="en-GB" dirty="0"/>
              <a:t>Shared Services</a:t>
            </a:r>
          </a:p>
          <a:p>
            <a:pPr lvl="1"/>
            <a:r>
              <a:rPr lang="en-GB" dirty="0"/>
              <a:t>Direct Access Physio</a:t>
            </a:r>
          </a:p>
          <a:p>
            <a:pPr lvl="1"/>
            <a:r>
              <a:rPr lang="en-GB" dirty="0"/>
              <a:t>Counselling</a:t>
            </a:r>
          </a:p>
          <a:p>
            <a:pPr lvl="1"/>
            <a:r>
              <a:rPr lang="en-GB" dirty="0"/>
              <a:t>Ultrasound</a:t>
            </a:r>
          </a:p>
          <a:p>
            <a:pPr lvl="1"/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Nurse Bank</a:t>
            </a:r>
          </a:p>
          <a:p>
            <a:r>
              <a:rPr lang="en-GB" dirty="0"/>
              <a:t>Physician Associate Programme</a:t>
            </a:r>
          </a:p>
          <a:p>
            <a:r>
              <a:rPr lang="en-GB" dirty="0"/>
              <a:t>Pharmacists</a:t>
            </a:r>
          </a:p>
          <a:p>
            <a:r>
              <a:rPr lang="en-GB" dirty="0"/>
              <a:t>Locum Bank / Posts</a:t>
            </a:r>
          </a:p>
          <a:p>
            <a:r>
              <a:rPr lang="en-GB" dirty="0"/>
              <a:t>Research</a:t>
            </a:r>
          </a:p>
          <a:p>
            <a:r>
              <a:rPr lang="en-GB" dirty="0"/>
              <a:t>Paramedics / UCPs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112" y="5018757"/>
            <a:ext cx="1778888" cy="183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605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Quality Improvement Model.</a:t>
            </a:r>
            <a:br>
              <a:rPr lang="en-GB" dirty="0"/>
            </a:br>
            <a:r>
              <a:rPr lang="en-GB" dirty="0"/>
              <a:t>(</a:t>
            </a:r>
            <a:r>
              <a:rPr lang="en-GB" sz="1800" dirty="0"/>
              <a:t>Potentially most contentious)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Quality Improvement Initiatives</a:t>
            </a:r>
          </a:p>
          <a:p>
            <a:pPr lvl="1"/>
            <a:r>
              <a:rPr lang="en-GB" dirty="0"/>
              <a:t>Minimum Standards</a:t>
            </a:r>
          </a:p>
          <a:p>
            <a:pPr lvl="2"/>
            <a:r>
              <a:rPr lang="en-GB" dirty="0"/>
              <a:t>CQC</a:t>
            </a:r>
          </a:p>
          <a:p>
            <a:pPr lvl="2"/>
            <a:r>
              <a:rPr lang="en-GB" dirty="0"/>
              <a:t>Access</a:t>
            </a:r>
          </a:p>
          <a:p>
            <a:pPr lvl="1"/>
            <a:r>
              <a:rPr lang="en-GB" dirty="0"/>
              <a:t>Benchmarking</a:t>
            </a:r>
          </a:p>
          <a:p>
            <a:pPr lvl="1"/>
            <a:r>
              <a:rPr lang="en-GB" dirty="0"/>
              <a:t>Peer to Peer</a:t>
            </a:r>
          </a:p>
          <a:p>
            <a:pPr lvl="1"/>
            <a:r>
              <a:rPr lang="en-GB" dirty="0"/>
              <a:t>Patient / Staff feedback.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112" y="5018757"/>
            <a:ext cx="1778888" cy="183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996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Making it Happen</a:t>
            </a:r>
            <a:br>
              <a:rPr lang="en-GB" dirty="0"/>
            </a:br>
            <a:r>
              <a:rPr lang="en-GB" sz="1800" dirty="0"/>
              <a:t>(We have some £)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Needs to be locally driven – GP + PM champions.</a:t>
            </a:r>
          </a:p>
          <a:p>
            <a:r>
              <a:rPr lang="en-GB" dirty="0"/>
              <a:t>Needs to be ‘Real’ – A definite proposal</a:t>
            </a:r>
          </a:p>
          <a:p>
            <a:r>
              <a:rPr lang="en-GB" dirty="0"/>
              <a:t>Services / Functions need to reflect local priorities</a:t>
            </a:r>
          </a:p>
          <a:p>
            <a:r>
              <a:rPr lang="en-GB" dirty="0"/>
              <a:t>Needs to reflect Commissioning Intentions and STP / Alliance Board.</a:t>
            </a:r>
          </a:p>
          <a:p>
            <a:r>
              <a:rPr lang="en-GB" dirty="0"/>
              <a:t>Needs a transparent and affordable funding model.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5112" y="5018757"/>
            <a:ext cx="1778888" cy="183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267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Any Questions?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81867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443</TotalTime>
  <Words>284</Words>
  <Application>Microsoft Office PowerPoint</Application>
  <PresentationFormat>On-screen Show (4:3)</PresentationFormat>
  <Paragraphs>84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Parcel</vt:lpstr>
      <vt:lpstr>A local Model for working at scale.</vt:lpstr>
      <vt:lpstr>Developing a local model. </vt:lpstr>
      <vt:lpstr>Developing a local model. </vt:lpstr>
      <vt:lpstr>Services Model  40+Options. </vt:lpstr>
      <vt:lpstr>Functions Model  30+ Options. </vt:lpstr>
      <vt:lpstr>Workforce Model  20+ Options. </vt:lpstr>
      <vt:lpstr>Quality Improvement Model. (Potentially most contentious) </vt:lpstr>
      <vt:lpstr>Making it Happen (We have some £) 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and Services Update and Annual General Meeting.</dc:title>
  <dc:creator>Mike Pyrah</dc:creator>
  <cp:lastModifiedBy>North Staffs LMC</cp:lastModifiedBy>
  <cp:revision>35</cp:revision>
  <dcterms:created xsi:type="dcterms:W3CDTF">2016-09-26T09:26:58Z</dcterms:created>
  <dcterms:modified xsi:type="dcterms:W3CDTF">2017-11-30T14:04:57Z</dcterms:modified>
</cp:coreProperties>
</file>